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9144000" cy="6858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08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D1E90-F5BD-4F7F-ADCC-73D30A943AA6}" type="datetimeFigureOut">
              <a:rPr lang="ru-RU" smtClean="0"/>
              <a:t>13.02.2025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CB6D-2DAD-411C-BD8A-60C98E2785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9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54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910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ECB6D-2DAD-411C-BD8A-60C98E27854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FDB0C2-1F3D-4594-BC97-D21C5CE96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2/13/2025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48A5C28-A9AF-48F7-A492-117CD84F551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7092280" y="478598"/>
            <a:ext cx="1872208" cy="790162"/>
          </a:xfrm>
          <a:solidFill>
            <a:schemeClr val="tx1">
              <a:lumMod val="85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518658" y="1340768"/>
            <a:ext cx="3045229" cy="201622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представиться:</a:t>
            </a:r>
          </a:p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сотрудником банка;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сотовым оператором или сотрудником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полиции или иного ведомства правоохранительной направленности;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отрудником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Росфинмониторингга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родственником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092280" y="350878"/>
            <a:ext cx="2016224" cy="93610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772052" y="1340768"/>
            <a:ext cx="2816172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назвать причину звонка: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карта  заблокирована;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отношении вашей карты предпринимаются мошеннический действия;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еобходимо задекларировать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енежные средства, ювелирные изделия и иные ценности;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ашему родственнику нужна помощь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40252" y="1613790"/>
            <a:ext cx="2124236" cy="34496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 может попросить: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карты: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номер карты;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CVV/CVC-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рок действия карты.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Пароль:</a:t>
            </a:r>
          </a:p>
          <a:p>
            <a:pPr marL="285750" indent="-285750" algn="ctr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интернет-банка;</a:t>
            </a:r>
          </a:p>
          <a:p>
            <a:pPr marL="285750" indent="-285750" algn="ctr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SMS-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сообщения.</a:t>
            </a:r>
          </a:p>
          <a:p>
            <a:pPr algn="ctr"/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Перевести деньги: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специальный счет или карту, где они будут в безопасности, либо передать курьеру</a:t>
            </a:r>
          </a:p>
          <a:p>
            <a:pPr marL="285750" indent="-285750">
              <a:buFontTx/>
              <a:buChar char="-"/>
            </a:pPr>
            <a:endParaRPr lang="ru-RU" sz="1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 bwMode="auto">
          <a:xfrm>
            <a:off x="3395800" y="260648"/>
            <a:ext cx="259228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ОСТОРОЖНО!</a:t>
            </a:r>
          </a:p>
          <a:p>
            <a:pPr algn="ctr"/>
            <a:r>
              <a:rPr lang="ru-RU" dirty="0" smtClean="0"/>
              <a:t>ТЕЛЕФОННЫЕ МОШЕННИКИ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027408" y="3933056"/>
            <a:ext cx="936104" cy="15841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536416" y="3933056"/>
            <a:ext cx="3907791" cy="158417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данные карты;</a:t>
            </a:r>
          </a:p>
          <a:p>
            <a:pPr marL="285750" indent="-285750">
              <a:buFontTx/>
              <a:buChar char="-"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ообщайте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никому пароли и коды из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ыполняйте действия с банковской картой по просьбе третьих лиц;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вступайте в диалог с неизвестными лицами.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5733256"/>
            <a:ext cx="720079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 ДАЙТЕ СЕБЯ ОБМАНУТЬ! ЗВОНИТЕ «02» ИЛИ «112»</a:t>
            </a:r>
          </a:p>
          <a:p>
            <a:pPr algn="ctr"/>
            <a:r>
              <a:rPr lang="ru-RU" dirty="0" smtClean="0"/>
              <a:t>ВАМ ОБЯЗАТЕЛЬНО ПОМОГУТ!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203848" y="188640"/>
            <a:ext cx="3374406" cy="834336"/>
          </a:xfrm>
          <a:solidFill>
            <a:schemeClr val="tx1">
              <a:lumMod val="85000"/>
            </a:schemeClr>
          </a:solidFill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Autofit/>
          </a:bodyPr>
          <a:lstStyle/>
          <a:p>
            <a:pPr>
              <a:defRPr/>
            </a:pPr>
            <a:r>
              <a:rPr lang="ru-RU" sz="2000" b="1" dirty="0" smtClean="0">
                <a:latin typeface="Times New Roman"/>
                <a:cs typeface="Times New Roman"/>
              </a:rPr>
              <a:t>ОСТОРОЖНО! МОШЕННИКИ!</a:t>
            </a:r>
            <a:endParaRPr lang="ru-RU" sz="2000" b="1" dirty="0"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455054" y="1268761"/>
            <a:ext cx="3773876" cy="504056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dirty="0">
                <a:latin typeface="Times New Roman"/>
                <a:cs typeface="Times New Roman"/>
              </a:rPr>
              <a:t>п</a:t>
            </a:r>
            <a:r>
              <a:rPr lang="ru-RU" dirty="0" smtClean="0">
                <a:latin typeface="Times New Roman"/>
                <a:cs typeface="Times New Roman"/>
              </a:rPr>
              <a:t>ризнаки мошенничества</a:t>
            </a:r>
            <a:endParaRPr lang="ru-RU" dirty="0">
              <a:latin typeface="Times New Roman"/>
              <a:cs typeface="Times New Roman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2132856"/>
            <a:ext cx="4205924" cy="6480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 сделаешь это сейчас, будет хуже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2996952"/>
            <a:ext cx="4205924" cy="5760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«Нужно прямо сейчас отправить деньги/сообщить данные»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19" y="3857205"/>
            <a:ext cx="4205925" cy="7959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Угрозы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Твои родители могут пострадать, а тебя отправят в детский дом»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1088741"/>
            <a:ext cx="3312368" cy="36004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! ОСТАНОВИСЬ!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1628800"/>
            <a:ext cx="4176464" cy="7200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отвечай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звонки с незнакомых абонентских номеров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0032" y="2528899"/>
            <a:ext cx="4176464" cy="241226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выполняй указания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неизвестных лиц, даже если они представились сотрудниками правоохранительных органов (с просьбой провести обыск в своем жилище, направленный на обнаружение денежных средств/передать денежные средства курьеру/передать личные данные и данные своих родственников);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60032" y="5121187"/>
            <a:ext cx="4032448" cy="5400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-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сообщи взрослым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указаниях неизвестных лиц;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5943600"/>
            <a:ext cx="4032448" cy="509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обратись по номеру 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02/102/112</a:t>
            </a:r>
            <a:endParaRPr lang="ru-RU" sz="16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979712" y="120424"/>
            <a:ext cx="5544616" cy="720080"/>
          </a:xfrm>
          <a:solidFill>
            <a:srgbClr val="00B0F0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МОШЕННИЧЕСКИХ СХЕМ ДЛЯ ОБМАНА НЕСОВЕРШЕННОЛЕТНИХ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187624" y="1073742"/>
            <a:ext cx="7632848" cy="1181426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defRPr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сотрудником правоохранительных органов и под предлогом декларирования денежных средств, оказывая психологическое давление в виде угроз (привлечение родителей к уголовной ответственности, помещение несовершеннолетнего в детский дом), просит провести обыск в квартире, после чего все найденные денежные средства упаковать и передать неизвестным лицам.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 rot="20016411">
            <a:off x="134441" y="227474"/>
            <a:ext cx="1330738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ОСТОРОЖНО!МОШЕННИКИ!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93145" y="1340768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 bwMode="auto">
          <a:xfrm>
            <a:off x="275835" y="2693797"/>
            <a:ext cx="750463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2556858"/>
            <a:ext cx="7632848" cy="137511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звонит несовершеннолетнему, представляется сотрудником сотового оператора и сообщает о необходимости закрепления за ними телефонного номера, под предлогом наложения ареста на денежные средства и драгоценные металлы родителей, убеждают детей прислать фотографию банковской карты родителей, либо других взрослых лиц (бабушек, дедушек и т.д.) и сообщить код, направленный  на телефон привязанный к карте, или убеждают взять телефон родителей и осуществить переводы на счета мошенников.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10257" y="5255489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4149080"/>
            <a:ext cx="7632848" cy="250209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Неустановленное лицо осуществляет звонок несовершеннолетнему, представляется  сотрудником «Почты России», просит сообщить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SMS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-код, после чего получает доступ к личному кабинету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Позже поступает звонок от якобы сотрудника Центрального банка, который сообщает, что он занимается данным фактом взлома, а также, что от имени несовершеннолетнего осуществлен перевод денежных средств в помощь Украине и он подозревается в совершении преступления. Далее по указаниям неизвестных лиц, под угрозой уголовной ответственности, несовершеннолетний снимает денежные  средства с банковских счетов родителей, сдает найденные дома ценности в ломбард, приобретает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-карту и новый телефон, на котором устанавливает приложение «Мир Пей», вводит данные банковской карты, указанные неизвестным, после чего зачисляет на карту денежные средства, под предлогом их сохранения на «безопасном счете».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 bwMode="auto">
          <a:xfrm>
            <a:off x="243715" y="4798289"/>
            <a:ext cx="749812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 xmlns:m="http://schemas.openxmlformats.org/officeDocument/2006/math" xmlns:w="http://schemas.openxmlformats.org/wordprocessingml/2006/main">
      <p:transition spd="slow" advClick="1">
        <p:fade thruBlk="0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9442"/>
            <a:ext cx="3024336" cy="114522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один криминальный тренд – хищение средств у детей под предлогом получения различных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внутриигровых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предметов в сфере электронных игр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560326"/>
            <a:ext cx="8064896" cy="10043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одна из самых популярных онлайн-игр среди детей и подростков. Это целая платформа, где пользователи могут создавать свои миры зарабатывать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внутриигровую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валюту (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Robux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взаимодействовать с другими игроками. Однако на волне популярности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активизировались мошенники, которые находят новые способы обмана.</a:t>
            </a:r>
          </a:p>
          <a:p>
            <a:pPr algn="l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11960" y="281744"/>
            <a:ext cx="429877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Мошеннические схемы в игре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Roblox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763688" y="4535408"/>
            <a:ext cx="45719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749085" y="3105620"/>
            <a:ext cx="700664" cy="53935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ru-RU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31740" y="2680741"/>
            <a:ext cx="3960440" cy="436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Мошенник предлагает купить игровую валюту вне  официального магазина по заниженной цене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80562" y="3140968"/>
            <a:ext cx="3960440" cy="5760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«оплаты» просит данные банковской карты или платежных средств родителей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26281" y="5111473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61051" y="3744521"/>
            <a:ext cx="4392488" cy="77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перевода денег ничего не отправляет или получает доступ к карте для дальнейших списаний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80562" y="5805264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4662321"/>
            <a:ext cx="5256584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защиты от злоумышленников мы рекомендуем:</a:t>
            </a:r>
          </a:p>
          <a:p>
            <a:pPr marL="285750" indent="-285750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Исключить «привязку» платежных средств к игровым аккаунтам;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Ограничить доступ детей к платежным средствам родителей;</a:t>
            </a:r>
          </a:p>
          <a:p>
            <a:pPr marL="285750" indent="-285750" algn="just">
              <a:buFontTx/>
              <a:buChar char="-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с ребенком важность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кибербезопасности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Объяснить, что даже в игре нельзя передавать личные данные, пароли и платежные реквизиты.</a:t>
            </a:r>
          </a:p>
          <a:p>
            <a:pPr algn="just"/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7308304" y="486916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514944" y="4029490"/>
            <a:ext cx="158672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1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40152" y="4943890"/>
            <a:ext cx="2997610" cy="13437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онлайн-видеоигры требуют осторожности, так как в них всегда есть риски столкнуться с деструктивным поведением, например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мошенничеством</a:t>
            </a: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324514"/>
      </p:ext>
    </p:extLst>
  </p:cSld>
  <p:clrMapOvr>
    <a:masterClrMapping/>
  </p:clrMapOvr>
</p:sld>
</file>

<file path=ppt/theme/theme1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728</Words>
  <Application>Microsoft Office PowerPoint</Application>
  <DocSecurity>0</DocSecurity>
  <PresentationFormat>Экран (4:3)</PresentationFormat>
  <Paragraphs>76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10_Office Theme</vt:lpstr>
      <vt:lpstr> </vt:lpstr>
      <vt:lpstr>ОСТОРОЖНО! МОШЕННИКИ!</vt:lpstr>
      <vt:lpstr>ПРИМЕРЫ МОШЕННИЧЕСКИХ СХЕМ ДЛЯ ОБМАНА НЕСОВЕРШЕННОЛЕТНИХ</vt:lpstr>
      <vt:lpstr>Еще один криминальный тренд – хищение средств у детей под предлогом получения различных внутриигровых предметов в сфере электронных игр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3</cp:revision>
  <dcterms:created xsi:type="dcterms:W3CDTF">2015-10-09T14:38:59Z</dcterms:created>
  <dcterms:modified xsi:type="dcterms:W3CDTF">2025-02-13T06:49:49Z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TC018814299991</vt:lpwstr>
  </property>
</Properties>
</file>